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69" r:id="rId6"/>
    <p:sldId id="272" r:id="rId7"/>
    <p:sldId id="271" r:id="rId8"/>
    <p:sldId id="270" r:id="rId9"/>
    <p:sldId id="264" r:id="rId10"/>
    <p:sldId id="260" r:id="rId11"/>
    <p:sldId id="262" r:id="rId12"/>
    <p:sldId id="263" r:id="rId13"/>
    <p:sldId id="273" r:id="rId14"/>
    <p:sldId id="267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C598F6-3903-433F-A671-1D37CB4382AC}" v="4" dt="2023-03-08T08:55:07.3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931" autoAdjust="0"/>
  </p:normalViewPr>
  <p:slideViewPr>
    <p:cSldViewPr>
      <p:cViewPr varScale="1">
        <p:scale>
          <a:sx n="63" d="100"/>
          <a:sy n="63" d="100"/>
        </p:scale>
        <p:origin x="13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m, Zhao Hong" userId="3f204d1d-6011-418b-81cb-15551e5bf4f7" providerId="ADAL" clId="{AFF6E9C1-5D8D-4F04-84F9-0A39E505D832}"/>
    <pc:docChg chg="custSel addSld modSld">
      <pc:chgData name="Lim, Zhao Hong" userId="3f204d1d-6011-418b-81cb-15551e5bf4f7" providerId="ADAL" clId="{AFF6E9C1-5D8D-4F04-84F9-0A39E505D832}" dt="2023-03-08T09:21:39.540" v="720" actId="20577"/>
      <pc:docMkLst>
        <pc:docMk/>
      </pc:docMkLst>
      <pc:sldChg chg="addSp">
        <pc:chgData name="Lim, Zhao Hong" userId="3f204d1d-6011-418b-81cb-15551e5bf4f7" providerId="ADAL" clId="{AFF6E9C1-5D8D-4F04-84F9-0A39E505D832}" dt="2023-03-08T08:55:07.359" v="170"/>
        <pc:sldMkLst>
          <pc:docMk/>
          <pc:sldMk cId="0" sldId="264"/>
        </pc:sldMkLst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5" creationId="{E99131AE-AC8C-40BF-A78B-DBCE455FC63E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6" creationId="{3005939E-6C4C-4FF8-82C3-1659BEDCC4BD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7" creationId="{BDAD5515-820A-4714-A308-9486C279757E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8" creationId="{F9677B50-5511-4A30-8872-7BFFD4638CF9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0" creationId="{CEB35DE1-631F-4608-95AC-F0CD68C54FF4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1" creationId="{42EF6545-1B32-4054-BB3F-701A9E8E468B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2" creationId="{EB0AA4BB-88A7-4CD0-ACA4-7DC810890EAB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3" creationId="{EBECF072-B55E-4146-8D41-7CA753354BC9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4" creationId="{D5C1D26F-3ADB-4D3B-89CB-2467D1730175}"/>
          </ac:spMkLst>
        </pc:spChg>
        <pc:spChg chg="add">
          <ac:chgData name="Lim, Zhao Hong" userId="3f204d1d-6011-418b-81cb-15551e5bf4f7" providerId="ADAL" clId="{AFF6E9C1-5D8D-4F04-84F9-0A39E505D832}" dt="2023-03-08T08:55:07.359" v="170"/>
          <ac:spMkLst>
            <pc:docMk/>
            <pc:sldMk cId="0" sldId="264"/>
            <ac:spMk id="15" creationId="{F47188FE-BE31-4008-A53E-FFCE39F3F47D}"/>
          </ac:spMkLst>
        </pc:spChg>
        <pc:picChg chg="add">
          <ac:chgData name="Lim, Zhao Hong" userId="3f204d1d-6011-418b-81cb-15551e5bf4f7" providerId="ADAL" clId="{AFF6E9C1-5D8D-4F04-84F9-0A39E505D832}" dt="2023-03-08T08:55:07.359" v="170"/>
          <ac:picMkLst>
            <pc:docMk/>
            <pc:sldMk cId="0" sldId="264"/>
            <ac:picMk id="4" creationId="{9F6C0B1F-B435-4373-A6FD-D624B21EB017}"/>
          </ac:picMkLst>
        </pc:picChg>
        <pc:picChg chg="add">
          <ac:chgData name="Lim, Zhao Hong" userId="3f204d1d-6011-418b-81cb-15551e5bf4f7" providerId="ADAL" clId="{AFF6E9C1-5D8D-4F04-84F9-0A39E505D832}" dt="2023-03-08T08:55:07.359" v="170"/>
          <ac:picMkLst>
            <pc:docMk/>
            <pc:sldMk cId="0" sldId="264"/>
            <ac:picMk id="9" creationId="{2C181EE8-018E-422E-B5E7-5FF065E57672}"/>
          </ac:picMkLst>
        </pc:picChg>
      </pc:sldChg>
      <pc:sldChg chg="delSp modSp">
        <pc:chgData name="Lim, Zhao Hong" userId="3f204d1d-6011-418b-81cb-15551e5bf4f7" providerId="ADAL" clId="{AFF6E9C1-5D8D-4F04-84F9-0A39E505D832}" dt="2023-03-08T08:56:39.179" v="354" actId="20577"/>
        <pc:sldMkLst>
          <pc:docMk/>
          <pc:sldMk cId="3287751656" sldId="270"/>
        </pc:sldMkLst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3" creationId="{4413E21C-F7C4-46F0-B78A-999B53CD6012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8" creationId="{4345EA96-3D1B-463D-B6BF-6AB4E44B60AD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0" creationId="{C6C962FB-0B85-4B4B-A48F-CF9080483275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1" creationId="{2D785659-9E7E-4AE9-9BF4-2C63E13B9682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2" creationId="{884301AD-C2DD-4CB2-A25C-EF4C37BA2289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3" creationId="{199B512A-45D1-4DC5-A910-2C58F0637517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5" creationId="{3DEFA052-CB98-421F-B3C3-5241E62022E2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6" creationId="{EC6EB3D1-8C36-4203-955C-40CCA79102E4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7" creationId="{95AA179E-74F7-45FA-8157-BD836E46480E}"/>
          </ac:spMkLst>
        </pc:spChg>
        <pc:spChg chg="del">
          <ac:chgData name="Lim, Zhao Hong" userId="3f204d1d-6011-418b-81cb-15551e5bf4f7" providerId="ADAL" clId="{AFF6E9C1-5D8D-4F04-84F9-0A39E505D832}" dt="2023-03-08T08:55:06.125" v="169"/>
          <ac:spMkLst>
            <pc:docMk/>
            <pc:sldMk cId="3287751656" sldId="270"/>
            <ac:spMk id="18" creationId="{E0CE1300-E0A6-4DCB-8863-B5A64099847F}"/>
          </ac:spMkLst>
        </pc:spChg>
        <pc:spChg chg="mod">
          <ac:chgData name="Lim, Zhao Hong" userId="3f204d1d-6011-418b-81cb-15551e5bf4f7" providerId="ADAL" clId="{AFF6E9C1-5D8D-4F04-84F9-0A39E505D832}" dt="2023-03-08T08:56:39.179" v="354" actId="20577"/>
          <ac:spMkLst>
            <pc:docMk/>
            <pc:sldMk cId="3287751656" sldId="270"/>
            <ac:spMk id="9219" creationId="{175F2BE4-9417-4845-A44E-16B2281A7909}"/>
          </ac:spMkLst>
        </pc:spChg>
        <pc:picChg chg="del">
          <ac:chgData name="Lim, Zhao Hong" userId="3f204d1d-6011-418b-81cb-15551e5bf4f7" providerId="ADAL" clId="{AFF6E9C1-5D8D-4F04-84F9-0A39E505D832}" dt="2023-03-08T08:55:06.125" v="169"/>
          <ac:picMkLst>
            <pc:docMk/>
            <pc:sldMk cId="3287751656" sldId="270"/>
            <ac:picMk id="2" creationId="{1CC74F67-062C-485F-98D4-647725A360B3}"/>
          </ac:picMkLst>
        </pc:picChg>
        <pc:picChg chg="del">
          <ac:chgData name="Lim, Zhao Hong" userId="3f204d1d-6011-418b-81cb-15551e5bf4f7" providerId="ADAL" clId="{AFF6E9C1-5D8D-4F04-84F9-0A39E505D832}" dt="2023-03-08T08:55:06.125" v="169"/>
          <ac:picMkLst>
            <pc:docMk/>
            <pc:sldMk cId="3287751656" sldId="270"/>
            <ac:picMk id="9" creationId="{32F14C55-9E0B-4186-A932-7D68BA369E4A}"/>
          </ac:picMkLst>
        </pc:picChg>
      </pc:sldChg>
      <pc:sldChg chg="delSp modSp add">
        <pc:chgData name="Lim, Zhao Hong" userId="3f204d1d-6011-418b-81cb-15551e5bf4f7" providerId="ADAL" clId="{AFF6E9C1-5D8D-4F04-84F9-0A39E505D832}" dt="2023-03-08T09:21:39.540" v="720" actId="20577"/>
        <pc:sldMkLst>
          <pc:docMk/>
          <pc:sldMk cId="3095538753" sldId="273"/>
        </pc:sldMkLst>
        <pc:spChg chg="del">
          <ac:chgData name="Lim, Zhao Hong" userId="3f204d1d-6011-418b-81cb-15551e5bf4f7" providerId="ADAL" clId="{AFF6E9C1-5D8D-4F04-84F9-0A39E505D832}" dt="2023-03-08T08:50:31.818" v="7" actId="478"/>
          <ac:spMkLst>
            <pc:docMk/>
            <pc:sldMk cId="3095538753" sldId="273"/>
            <ac:spMk id="3" creationId="{57FDD438-6440-4E6A-9691-B9B8DCFCF4B2}"/>
          </ac:spMkLst>
        </pc:spChg>
        <pc:spChg chg="mod">
          <ac:chgData name="Lim, Zhao Hong" userId="3f204d1d-6011-418b-81cb-15551e5bf4f7" providerId="ADAL" clId="{AFF6E9C1-5D8D-4F04-84F9-0A39E505D832}" dt="2023-03-08T09:21:39.540" v="720" actId="20577"/>
          <ac:spMkLst>
            <pc:docMk/>
            <pc:sldMk cId="3095538753" sldId="273"/>
            <ac:spMk id="15" creationId="{BA317261-F11D-46D8-880F-E8101E6D2153}"/>
          </ac:spMkLst>
        </pc:spChg>
        <pc:spChg chg="del">
          <ac:chgData name="Lim, Zhao Hong" userId="3f204d1d-6011-418b-81cb-15551e5bf4f7" providerId="ADAL" clId="{AFF6E9C1-5D8D-4F04-84F9-0A39E505D832}" dt="2023-03-08T08:50:31.818" v="7" actId="478"/>
          <ac:spMkLst>
            <pc:docMk/>
            <pc:sldMk cId="3095538753" sldId="273"/>
            <ac:spMk id="18" creationId="{CB94ADA5-29A0-4F45-BB41-30A1601DD449}"/>
          </ac:spMkLst>
        </pc:spChg>
        <pc:spChg chg="del">
          <ac:chgData name="Lim, Zhao Hong" userId="3f204d1d-6011-418b-81cb-15551e5bf4f7" providerId="ADAL" clId="{AFF6E9C1-5D8D-4F04-84F9-0A39E505D832}" dt="2023-03-08T08:50:31.818" v="7" actId="478"/>
          <ac:spMkLst>
            <pc:docMk/>
            <pc:sldMk cId="3095538753" sldId="273"/>
            <ac:spMk id="21" creationId="{3C5CCD7C-661C-4AC5-AAE1-C839E4385076}"/>
          </ac:spMkLst>
        </pc:spChg>
        <pc:spChg chg="mod">
          <ac:chgData name="Lim, Zhao Hong" userId="3f204d1d-6011-418b-81cb-15551e5bf4f7" providerId="ADAL" clId="{AFF6E9C1-5D8D-4F04-84F9-0A39E505D832}" dt="2023-03-08T08:50:39.850" v="23" actId="20577"/>
          <ac:spMkLst>
            <pc:docMk/>
            <pc:sldMk cId="3095538753" sldId="273"/>
            <ac:spMk id="19458" creationId="{63FC0348-346D-4CF5-9EC9-F79A2DA0A1EB}"/>
          </ac:spMkLst>
        </pc:spChg>
        <pc:picChg chg="del">
          <ac:chgData name="Lim, Zhao Hong" userId="3f204d1d-6011-418b-81cb-15551e5bf4f7" providerId="ADAL" clId="{AFF6E9C1-5D8D-4F04-84F9-0A39E505D832}" dt="2023-03-08T08:50:31.818" v="7" actId="478"/>
          <ac:picMkLst>
            <pc:docMk/>
            <pc:sldMk cId="3095538753" sldId="273"/>
            <ac:picMk id="4" creationId="{BE83A7A1-C42A-423A-B250-D5D396E1818F}"/>
          </ac:picMkLst>
        </pc:picChg>
        <pc:picChg chg="del">
          <ac:chgData name="Lim, Zhao Hong" userId="3f204d1d-6011-418b-81cb-15551e5bf4f7" providerId="ADAL" clId="{AFF6E9C1-5D8D-4F04-84F9-0A39E505D832}" dt="2023-03-08T08:50:31.818" v="7" actId="478"/>
          <ac:picMkLst>
            <pc:docMk/>
            <pc:sldMk cId="3095538753" sldId="273"/>
            <ac:picMk id="10" creationId="{6F106A8B-E932-42D5-B756-00A11F642B03}"/>
          </ac:picMkLst>
        </pc:picChg>
        <pc:picChg chg="del">
          <ac:chgData name="Lim, Zhao Hong" userId="3f204d1d-6011-418b-81cb-15551e5bf4f7" providerId="ADAL" clId="{AFF6E9C1-5D8D-4F04-84F9-0A39E505D832}" dt="2023-03-08T08:50:31.818" v="7" actId="478"/>
          <ac:picMkLst>
            <pc:docMk/>
            <pc:sldMk cId="3095538753" sldId="273"/>
            <ac:picMk id="17" creationId="{B3DA41BE-6B16-44B3-9CF1-90E178E03C5C}"/>
          </ac:picMkLst>
        </pc:picChg>
        <pc:picChg chg="del">
          <ac:chgData name="Lim, Zhao Hong" userId="3f204d1d-6011-418b-81cb-15551e5bf4f7" providerId="ADAL" clId="{AFF6E9C1-5D8D-4F04-84F9-0A39E505D832}" dt="2023-03-08T08:50:31.818" v="7" actId="478"/>
          <ac:picMkLst>
            <pc:docMk/>
            <pc:sldMk cId="3095538753" sldId="273"/>
            <ac:picMk id="19" creationId="{614F4AA9-39ED-4D5E-B6AD-B2340E4F608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F6C196-6C1B-4E57-BD44-91C68F16E4D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42259-15BB-44B2-ABF2-6F1DD54BB1F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0ED583E-C456-44DA-9FEF-74E2C6901508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832EC50-D552-499E-B851-49787D32CD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019033B-681A-4F54-A9D3-F53515086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8CD2C-51E6-4007-A069-A4A0CC448B1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E3CFA-97AD-44F1-8217-8D2FD005CA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DB944FF-1F63-47A8-AD2D-B3FE256E8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>
            <a:extLst>
              <a:ext uri="{FF2B5EF4-FFF2-40B4-BE49-F238E27FC236}">
                <a16:creationId xmlns:a16="http://schemas.microsoft.com/office/drawing/2014/main" id="{84BC9C00-F9F8-438F-AE6A-67978DFBDB2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>
            <a:extLst>
              <a:ext uri="{FF2B5EF4-FFF2-40B4-BE49-F238E27FC236}">
                <a16:creationId xmlns:a16="http://schemas.microsoft.com/office/drawing/2014/main" id="{5B48EE34-CBDF-48D0-B208-316DBA3DE2E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0A1074D7-580A-489E-AACD-F650B25EA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36D701C-6805-48C3-AF61-8530A17F470E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E9177AF8-14F8-49AA-900F-F27C078F2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AD5EA30A-9CBB-422D-8E72-48421327E2C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0B1E6C49-6520-44F7-AD4F-E09D7C663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3849051-5D69-4D2A-B49A-879A640752DC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02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7010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269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3059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E6EB584A-849D-49B5-8714-707B1920E5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11E05037-FD20-462B-810F-2AEE495CAD0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B6342786-D698-431A-A884-B2B3EFE657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52FE6D7-EDC5-4859-A3A8-2C9D87325A25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839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>
            <a:extLst>
              <a:ext uri="{FF2B5EF4-FFF2-40B4-BE49-F238E27FC236}">
                <a16:creationId xmlns:a16="http://schemas.microsoft.com/office/drawing/2014/main" id="{C2BBAF46-C6F0-49E7-A905-1C6E49AE48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>
            <a:extLst>
              <a:ext uri="{FF2B5EF4-FFF2-40B4-BE49-F238E27FC236}">
                <a16:creationId xmlns:a16="http://schemas.microsoft.com/office/drawing/2014/main" id="{836FD1DC-29A4-4B61-AD64-141BD136B1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595948EF-D432-44D5-82A2-BFE33C80C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DE1380F-B148-4F58-A481-EA6F274E6BE2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D161079C-208B-4FF0-80AB-C93E141622C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6D6B33A8-3D43-4B38-821E-62FC93E12A5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8802F617-48E1-4FA1-9B14-078B22F9C4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D28ACB3-38ED-4A2F-9116-CC0C7E0039C5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BAC12F86-326E-4A10-B194-76F5B71ACFD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32A10A12-2DE1-4ADA-9F85-8D6F624D69B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21204D96-D8AF-4AC0-AE00-8D4D65E80C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F1AEBC8-C4CA-4AAF-9D10-49481632309F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E9177AF8-14F8-49AA-900F-F27C078F2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AD5EA30A-9CBB-422D-8E72-48421327E2C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0B1E6C49-6520-44F7-AD4F-E09D7C663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3849051-5D69-4D2A-B49A-879A640752DC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4C416-CD45-4184-99F1-030695573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7CD09C-44CE-457C-B77F-9984EC427D27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405A5-1F83-417C-880D-46EA4B357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4DA44-36C4-4145-99E8-8B68D1E6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084A3-2951-4208-AB1B-AC99A104F90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52CD98-D5DD-43BC-A5E0-15CA7DFACB6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3633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48CC1-4CFD-4BB6-98DD-1EE1250CB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496C34-9DAD-4A18-AB30-3ED0C6708C92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2926F-E878-48A9-8E53-2BFDBD96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23D57-0458-4CC7-98C0-F2AFBCD70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91BB9C-0CA7-4381-886A-35AF3B3868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7F3A4-334A-48D2-A87E-41BB534DB6B9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677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AE4D7-E7A9-4CDA-9B2C-26F7D7DE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CF6ACB-1060-491F-942B-69D20226D301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F9D22-63A9-4B5A-B102-47B3FF15A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7028B-12A6-464D-99F6-FE7E2FC5F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81B7D-4BF9-487C-83A8-26919D0F88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156FF-1E28-4ABC-B618-63ED56BFB2D9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8649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5610" y="893354"/>
            <a:ext cx="6211928" cy="60459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latin typeface="Arial"/>
                <a:cs typeface="Arial"/>
              </a:defRPr>
            </a:lvl1pPr>
          </a:lstStyle>
          <a:p>
            <a:r>
              <a:rPr lang="en-US" dirty="0"/>
              <a:t>Header Copy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84528" y="6246038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528" y="624603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fld id="{6767FADE-2612-3649-B495-F644A23F288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665610" y="1496850"/>
            <a:ext cx="7781518" cy="1097"/>
          </a:xfrm>
          <a:prstGeom prst="line">
            <a:avLst/>
          </a:prstGeom>
          <a:ln w="31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42438" y="462074"/>
            <a:ext cx="343768" cy="404131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65163" y="1651000"/>
            <a:ext cx="7477125" cy="37592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>
              <a:defRPr sz="2000"/>
            </a:lvl3pPr>
            <a:lvl4pPr marL="1600200" indent="-228600">
              <a:buFont typeface="Arial" pitchFamily="34" charset="0"/>
              <a:buChar char="•"/>
              <a:defRPr sz="2000"/>
            </a:lvl4pPr>
            <a:lvl5pPr marL="2057400" indent="-228600">
              <a:buFont typeface="Arial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94757F-FEF3-42F3-97B4-BEA41EC75422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787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6224E-716D-45BD-A61F-F8A6C38A0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8C6D9A-63D3-48B1-A9D4-D0F8ADD17F99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0810D-CFEE-43CA-9449-05453F085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AAC34-BB46-40A9-8F3F-0AC4E9AB2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21FE-BE41-4C75-A744-08865AA12E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21005D-9F72-4002-9DC5-9DB150A27D4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883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77BBA-173B-4243-A349-004B3CB0A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055E2C-F702-4512-8602-9CA4A6B22AAA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5A86D-535A-4CBD-81BC-2C7787C8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F475E-454D-4225-8A5C-044875BB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52B641-2F67-40BC-9C94-019D96C62B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456948-A355-42C6-978C-88969FB65F9D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11931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6A0F5D-AA43-4085-9702-5C4101BF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2E47E-DAA2-49C3-B6FA-4D0E693D4EC2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FAFD5AC-912F-43EB-8985-F28F28C91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B83438B-ADA6-48B4-825A-A0785F72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2C53C-91A6-4502-AB51-4CF4BD25C0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14F1F-10D5-4489-BC53-FF15EC4CC98D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37638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A5EF684-6E26-47AA-8CE7-571AF2A7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62B0F-778B-4070-9302-65D41CDBA463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FBC6BDF-B248-46D1-BB26-87B22F7E2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9AFCDA8-C3B5-4FDC-84BA-D700F4C85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0409BF-E1D5-41D5-B5C7-03E454C2A3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00974E-744E-4E27-8B73-4DAEE6073CA5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9407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80BD74-BFB8-49DB-9973-ACF2D339F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4C59D-3456-4171-931C-C213D48EF234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A3BA368-52C2-467B-A44C-FF149E8C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D971E49-1C6D-4AAB-80AF-C2D17A741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589807-CA30-40ED-8417-EC16345C05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C2B39-9862-4CFB-AA72-09FFB38795F8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38999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6DD5FC4-B06A-4D04-9E81-41041B38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EED887-BE21-4538-8BA8-CFCE73638254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AA9AC79-5FD7-4550-A212-4607D0C19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4F95F6E-F541-4479-9C5F-CAED39084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6AD331-05D9-4DEE-B36E-B2AB8D208EE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06E75A-3128-48DA-BAA2-D4C6562E0EF0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5966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67142E2-DF50-484D-8244-71DD5B640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07449C-7E27-4B43-8F3E-732061872819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188C4E6-37D1-4F14-87A2-DD8386E36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0C8C14-0589-4873-B8F9-4407B96CE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0993BA-6FE5-4EF0-A231-3B6339BC40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D3D567-106B-4323-89AC-E44CF17D6A51}"/>
              </a:ext>
            </a:extLst>
          </p:cNvPr>
          <p:cNvSpPr/>
          <p:nvPr userDrawn="1"/>
        </p:nvSpPr>
        <p:spPr>
          <a:xfrm>
            <a:off x="7008043" y="-15240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33697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2567F19-2B5D-4332-9851-459D26CDC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EDA56E-7F99-4370-83F5-855B20F03A05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9818742-A2B5-4AEE-9963-839F241BB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8A5FF27-E609-41E8-944A-66E986950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58D01-C173-413F-8B6A-C796E2E671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65CBF3-FFFB-42EE-83CC-B08FD7224F8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8253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9F32F18-C403-444A-A993-5A1DB434C3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B2CFA8E-FEB1-4BEA-A6BB-C5FF7BA0C4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AE8B8-00F8-4D9A-AFF6-0612A8725D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95FFA9C-1042-41E5-827B-63A3BAEA6844}" type="datetimeFigureOut">
              <a:rPr lang="en-US"/>
              <a:pPr>
                <a:defRPr/>
              </a:pPr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0058C-E614-4599-A6DC-CD650A119F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7FC98-3FBA-4EC6-847E-5AFDC02C3D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DC74046-476E-4591-A61C-B1E96F8CEC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MSIPCMContentMarking" descr="{&quot;HashCode&quot;:-574504238,&quot;Placement&quot;:&quot;Header&quot;,&quot;Top&quot;:0.0,&quot;Left&quot;:273.375916,&quot;SlideWidth&quot;:720,&quot;SlideHeight&quot;:540}">
            <a:extLst>
              <a:ext uri="{FF2B5EF4-FFF2-40B4-BE49-F238E27FC236}">
                <a16:creationId xmlns:a16="http://schemas.microsoft.com/office/drawing/2014/main" id="{8760EB8C-95F9-4838-B64F-6489E912DC9F}"/>
              </a:ext>
            </a:extLst>
          </p:cNvPr>
          <p:cNvSpPr txBox="1"/>
          <p:nvPr userDrawn="1"/>
        </p:nvSpPr>
        <p:spPr>
          <a:xfrm>
            <a:off x="3471874" y="0"/>
            <a:ext cx="2200252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SG" sz="1000">
                <a:solidFill>
                  <a:srgbClr val="000000"/>
                </a:solidFill>
                <a:latin typeface="Calibri" panose="020F0502020204030204" pitchFamily="34" charset="0"/>
              </a:rPr>
              <a:t>OFFICIAL (CLOSED) \ NON-SENSITIVE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3222FC-69C6-44B8-BB8D-A9D8FFBB3C14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>
            <a:extLst>
              <a:ext uri="{FF2B5EF4-FFF2-40B4-BE49-F238E27FC236}">
                <a16:creationId xmlns:a16="http://schemas.microsoft.com/office/drawing/2014/main" id="{BF18C131-9373-4CEC-B165-75063F572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295400"/>
            <a:ext cx="7772400" cy="14668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C3879C Capstone Project</a:t>
            </a:r>
            <a:b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EFE2F-250F-4E4C-9613-8BCA9262FE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7800" y="3200400"/>
            <a:ext cx="6400800" cy="1524000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 Interim Report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PPE violations detection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Lim Zhao Hong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63FC0348-346D-4CF5-9EC9-F79A2DA0A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Challenges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A317261-F11D-46D8-880F-E8101E6D2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800" dirty="0"/>
              <a:t>Besides </a:t>
            </a:r>
            <a:r>
              <a:rPr lang="en-US" altLang="en-US" sz="2800" dirty="0" err="1"/>
              <a:t>Roboflow</a:t>
            </a:r>
            <a:r>
              <a:rPr lang="en-US" altLang="en-US" sz="2800" dirty="0"/>
              <a:t>, are there other recommended image classification and segmentation that can be used?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800" dirty="0"/>
              <a:t>Is it okay to apply available pre-trained model directly </a:t>
            </a:r>
            <a:r>
              <a:rPr lang="en-US" altLang="en-US" sz="2800"/>
              <a:t>to project?</a:t>
            </a:r>
            <a:endParaRPr lang="en-US" altLang="en-US" sz="2800" dirty="0"/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800" dirty="0"/>
              <a:t>Transfer learning of pre-trained model: </a:t>
            </a:r>
            <a:br>
              <a:rPr lang="en-US" altLang="en-US" sz="2800" dirty="0"/>
            </a:br>
            <a:r>
              <a:rPr lang="en-US" altLang="en-US" sz="2800" dirty="0"/>
              <a:t>Any example ? How to apply onto CCTV monitoring?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800" dirty="0"/>
              <a:t>How to detect non-conformance and trigger alert (e.g. email) to respective department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5538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609" y="893354"/>
            <a:ext cx="7453631" cy="604593"/>
          </a:xfrm>
        </p:spPr>
        <p:txBody>
          <a:bodyPr>
            <a:normAutofit/>
          </a:bodyPr>
          <a:lstStyle/>
          <a:p>
            <a:r>
              <a:rPr lang="en-US" dirty="0"/>
              <a:t>Project Schedule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019998296"/>
              </p:ext>
            </p:extLst>
          </p:nvPr>
        </p:nvGraphicFramePr>
        <p:xfrm>
          <a:off x="665609" y="1676400"/>
          <a:ext cx="7634644" cy="44957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3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6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3621868972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067601161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1951062075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571582062"/>
                    </a:ext>
                  </a:extLst>
                </a:gridCol>
              </a:tblGrid>
              <a:tr h="8619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Activities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  <a:r>
                        <a:rPr lang="en-US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st</a:t>
                      </a: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</a:t>
                      </a:r>
                      <a:r>
                        <a:rPr lang="en-US" sz="1800" baseline="30000">
                          <a:effectLst/>
                        </a:rPr>
                        <a:t>th</a:t>
                      </a:r>
                      <a:r>
                        <a:rPr lang="en-US" sz="1800">
                          <a:effectLst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8</a:t>
                      </a:r>
                      <a:r>
                        <a:rPr lang="en-US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nd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nd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28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Apr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May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800" dirty="0"/>
                        <a:t>Collection of image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284732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SG" sz="1800" dirty="0"/>
                        <a:t>Python programming of model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838994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Finetuning of Pre-train model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948520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r>
                        <a:rPr lang="en-US" sz="1800" dirty="0"/>
                        <a:t>Submission of Interim Report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886190"/>
                  </a:ext>
                </a:extLst>
              </a:tr>
              <a:tr h="7721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Transfer learning of Pre-train model</a:t>
                      </a:r>
                      <a:r>
                        <a:rPr lang="en-SG" sz="1800" dirty="0"/>
                        <a:t> into deployment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178069"/>
                  </a:ext>
                </a:extLst>
              </a:tr>
              <a:tr h="772179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800" dirty="0"/>
                        <a:t>Submission of Reports &amp; Project Deliverables</a:t>
                      </a:r>
                      <a:endParaRPr lang="en-SG" sz="18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445652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SG" sz="1800" dirty="0"/>
                        <a:t>Oral Presentation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7898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280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B9832390-CA04-4C4E-AC8E-6FEB3540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Due to internal request, there is a change in project scope</a:t>
            </a:r>
            <a:endParaRPr lang="en-US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C77EFD-0153-4315-BC76-8D063F442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88557"/>
            <a:ext cx="6557963" cy="3620168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0B6DBDC-107E-41FA-B994-6CEB49A561E2}"/>
              </a:ext>
            </a:extLst>
          </p:cNvPr>
          <p:cNvGrpSpPr/>
          <p:nvPr/>
        </p:nvGrpSpPr>
        <p:grpSpPr>
          <a:xfrm>
            <a:off x="838200" y="3099751"/>
            <a:ext cx="4267200" cy="3026412"/>
            <a:chOff x="838200" y="3099751"/>
            <a:chExt cx="4267200" cy="30264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A57271-78AB-4DD0-8543-E2ADD0DD1F47}"/>
                </a:ext>
              </a:extLst>
            </p:cNvPr>
            <p:cNvSpPr/>
            <p:nvPr/>
          </p:nvSpPr>
          <p:spPr>
            <a:xfrm>
              <a:off x="838200" y="5943600"/>
              <a:ext cx="909637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A7E671-6DC2-4E18-ABE5-445C1B6471F3}"/>
                </a:ext>
              </a:extLst>
            </p:cNvPr>
            <p:cNvSpPr/>
            <p:nvPr/>
          </p:nvSpPr>
          <p:spPr>
            <a:xfrm>
              <a:off x="1600200" y="3246437"/>
              <a:ext cx="909637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D68765-028E-4DF1-BD06-A407A46365E1}"/>
                </a:ext>
              </a:extLst>
            </p:cNvPr>
            <p:cNvSpPr/>
            <p:nvPr/>
          </p:nvSpPr>
          <p:spPr>
            <a:xfrm>
              <a:off x="1828800" y="3627437"/>
              <a:ext cx="3276600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D269765-9A34-4DB3-A15F-3BCA6A210473}"/>
                </a:ext>
              </a:extLst>
            </p:cNvPr>
            <p:cNvSpPr/>
            <p:nvPr/>
          </p:nvSpPr>
          <p:spPr>
            <a:xfrm>
              <a:off x="838200" y="3099751"/>
              <a:ext cx="762000" cy="7102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680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B9832390-CA04-4C4E-AC8E-6FEB3540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Recent LTIF (Lost Time Injury Frequency) trends and accident have been escalating, which has to be improved.</a:t>
            </a:r>
            <a:endParaRPr lang="en-US" altLang="en-US" sz="20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7922D3-0FEB-4580-AD5B-45C44197A1C9}"/>
              </a:ext>
            </a:extLst>
          </p:cNvPr>
          <p:cNvGrpSpPr/>
          <p:nvPr/>
        </p:nvGrpSpPr>
        <p:grpSpPr>
          <a:xfrm>
            <a:off x="1066800" y="3124200"/>
            <a:ext cx="7257383" cy="3459162"/>
            <a:chOff x="838200" y="2133600"/>
            <a:chExt cx="8019383" cy="39179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E7B40F-8B74-4E6E-94D0-7FFA3133D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2133600"/>
              <a:ext cx="8019383" cy="3899681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DBA9DAC-9682-4A6B-80C6-148E38A19395}"/>
                </a:ext>
              </a:extLst>
            </p:cNvPr>
            <p:cNvSpPr/>
            <p:nvPr/>
          </p:nvSpPr>
          <p:spPr>
            <a:xfrm>
              <a:off x="3886200" y="5791200"/>
              <a:ext cx="762000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29AC5E-747B-4C82-8142-7BABD09556AD}"/>
                </a:ext>
              </a:extLst>
            </p:cNvPr>
            <p:cNvSpPr/>
            <p:nvPr/>
          </p:nvSpPr>
          <p:spPr>
            <a:xfrm>
              <a:off x="4800600" y="5791199"/>
              <a:ext cx="562309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21CA1F-D088-48A6-9368-51A6905A05EB}"/>
                </a:ext>
              </a:extLst>
            </p:cNvPr>
            <p:cNvSpPr/>
            <p:nvPr/>
          </p:nvSpPr>
          <p:spPr>
            <a:xfrm>
              <a:off x="5489909" y="5809483"/>
              <a:ext cx="377491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29B40E-4844-43C5-A052-0331CDC3AF63}"/>
                </a:ext>
              </a:extLst>
            </p:cNvPr>
            <p:cNvSpPr/>
            <p:nvPr/>
          </p:nvSpPr>
          <p:spPr>
            <a:xfrm>
              <a:off x="6015872" y="5791198"/>
              <a:ext cx="377491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D158632-F456-4E2E-9D13-8BBF402C6D9E}"/>
                </a:ext>
              </a:extLst>
            </p:cNvPr>
            <p:cNvSpPr/>
            <p:nvPr/>
          </p:nvSpPr>
          <p:spPr>
            <a:xfrm>
              <a:off x="2286000" y="2133600"/>
              <a:ext cx="762000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8E1ED3-4561-4066-A73C-FCD47B3A2A64}"/>
                </a:ext>
              </a:extLst>
            </p:cNvPr>
            <p:cNvSpPr/>
            <p:nvPr/>
          </p:nvSpPr>
          <p:spPr>
            <a:xfrm>
              <a:off x="5253872" y="2133600"/>
              <a:ext cx="2747128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5C909C-14FB-43DF-B69A-99FBBAFBEAFE}"/>
                </a:ext>
              </a:extLst>
            </p:cNvPr>
            <p:cNvSpPr/>
            <p:nvPr/>
          </p:nvSpPr>
          <p:spPr>
            <a:xfrm>
              <a:off x="1447801" y="2514600"/>
              <a:ext cx="4042108" cy="1676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316CB-DA61-43B4-BC6C-8A2B17930067}"/>
                </a:ext>
              </a:extLst>
            </p:cNvPr>
            <p:cNvSpPr txBox="1"/>
            <p:nvPr/>
          </p:nvSpPr>
          <p:spPr>
            <a:xfrm>
              <a:off x="3842837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46E921D-89C6-4489-9176-1B93AB30FBEC}"/>
                </a:ext>
              </a:extLst>
            </p:cNvPr>
            <p:cNvSpPr txBox="1"/>
            <p:nvPr/>
          </p:nvSpPr>
          <p:spPr>
            <a:xfrm>
              <a:off x="4742181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B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11EB1F-8D44-461B-B47C-DA84802C86C7}"/>
                </a:ext>
              </a:extLst>
            </p:cNvPr>
            <p:cNvSpPr txBox="1"/>
            <p:nvPr/>
          </p:nvSpPr>
          <p:spPr>
            <a:xfrm>
              <a:off x="5408236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C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F019B43-516C-4C29-A9F7-C822962B4B24}"/>
                </a:ext>
              </a:extLst>
            </p:cNvPr>
            <p:cNvSpPr txBox="1"/>
            <p:nvPr/>
          </p:nvSpPr>
          <p:spPr>
            <a:xfrm>
              <a:off x="5900800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F09A18A-01D6-404C-9D07-470466E0DC90}"/>
                </a:ext>
              </a:extLst>
            </p:cNvPr>
            <p:cNvSpPr/>
            <p:nvPr/>
          </p:nvSpPr>
          <p:spPr>
            <a:xfrm>
              <a:off x="1143000" y="2375680"/>
              <a:ext cx="304800" cy="32631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9365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8BAB0A-39EC-4982-9F91-04D917DF4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Therefore it is important to avoid and prevent repetition of these or similar accidents in future.</a:t>
            </a:r>
          </a:p>
          <a:p>
            <a:pPr eaLnBrk="1" hangingPunct="1"/>
            <a:r>
              <a:rPr lang="en-US" altLang="en-US" sz="2800" dirty="0"/>
              <a:t>Among the top reason that result in accident is due to Inadequate PPE protection or failing to wear PPE. </a:t>
            </a:r>
            <a:endParaRPr lang="en-US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070B0-6563-40C2-BA17-7BBB19AF6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3581400"/>
            <a:ext cx="7391400" cy="285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09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70137D86-1E14-4B98-8726-F6407E6C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Project Specification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175F2BE4-9417-4845-A44E-16B2281A7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The Objective of this project to harness computer vision to detect PPE violations to raise awareness and avoid/prevent repetition of these or similar accidents in future </a:t>
            </a:r>
          </a:p>
          <a:p>
            <a:pPr eaLnBrk="1" hangingPunct="1"/>
            <a:r>
              <a:rPr lang="en-US" altLang="en-US" sz="2400" dirty="0"/>
              <a:t>For a start, the project would take a series of images with people wearing and not wearing safety helmets (PPE) for training and validation purpose.</a:t>
            </a:r>
          </a:p>
          <a:p>
            <a:pPr eaLnBrk="1" hangingPunct="1"/>
            <a:r>
              <a:rPr lang="en-US" altLang="en-US" sz="2400" dirty="0"/>
              <a:t>Transfer learning of the pre-trained model would be applied onto CCTV monitoring where safety helmet is required in those area</a:t>
            </a:r>
          </a:p>
        </p:txBody>
      </p:sp>
    </p:spTree>
    <p:extLst>
      <p:ext uri="{BB962C8B-B14F-4D97-AF65-F5344CB8AC3E}">
        <p14:creationId xmlns:p14="http://schemas.microsoft.com/office/powerpoint/2010/main" val="328775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D3A9789C-D005-4167-9A33-378B6AE6C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Project Methodology / Approach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AA194E59-4D35-4C61-98BA-D85CB5AF5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Knowledge of Python, Deep learning concepts, and Computer Vision is required to process data and get an optimized pre-trained network</a:t>
            </a:r>
          </a:p>
          <a:p>
            <a:pPr eaLnBrk="1" hangingPunct="1"/>
            <a:r>
              <a:rPr lang="en-US" altLang="en-US" sz="2800" dirty="0"/>
              <a:t>With the pre-trained network, it would be further deployed in actual scenario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C0B1F-B435-4373-A6FD-D624B21EB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4191000"/>
            <a:ext cx="3254590" cy="18589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99131AE-AC8C-40BF-A78B-DBCE455FC63E}"/>
              </a:ext>
            </a:extLst>
          </p:cNvPr>
          <p:cNvSpPr/>
          <p:nvPr/>
        </p:nvSpPr>
        <p:spPr>
          <a:xfrm>
            <a:off x="1447800" y="4465638"/>
            <a:ext cx="457200" cy="609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05939E-6C4C-4FF8-82C3-1659BEDCC4BD}"/>
              </a:ext>
            </a:extLst>
          </p:cNvPr>
          <p:cNvSpPr/>
          <p:nvPr/>
        </p:nvSpPr>
        <p:spPr>
          <a:xfrm>
            <a:off x="3276600" y="4191000"/>
            <a:ext cx="457200" cy="609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AD5515-820A-4714-A308-9486C279757E}"/>
              </a:ext>
            </a:extLst>
          </p:cNvPr>
          <p:cNvSpPr txBox="1"/>
          <p:nvPr/>
        </p:nvSpPr>
        <p:spPr>
          <a:xfrm>
            <a:off x="3239292" y="480060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B050"/>
                </a:solidFill>
              </a:rPr>
              <a:t>Helmet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677B50-5511-4A30-8872-7BFFD4638CF9}"/>
              </a:ext>
            </a:extLst>
          </p:cNvPr>
          <p:cNvSpPr txBox="1"/>
          <p:nvPr/>
        </p:nvSpPr>
        <p:spPr>
          <a:xfrm>
            <a:off x="1412240" y="5054284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B050"/>
                </a:solidFill>
              </a:rPr>
              <a:t>Helmet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181EE8-018E-422E-B5E7-5FF065E57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3" b="7591"/>
          <a:stretch/>
        </p:blipFill>
        <p:spPr>
          <a:xfrm>
            <a:off x="4898812" y="4191000"/>
            <a:ext cx="3097225" cy="18792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EB35DE1-631F-4608-95AC-F0CD68C54FF4}"/>
              </a:ext>
            </a:extLst>
          </p:cNvPr>
          <p:cNvSpPr/>
          <p:nvPr/>
        </p:nvSpPr>
        <p:spPr>
          <a:xfrm>
            <a:off x="5638800" y="4389438"/>
            <a:ext cx="304800" cy="350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EF6545-1B32-4054-BB3F-701A9E8E468B}"/>
              </a:ext>
            </a:extLst>
          </p:cNvPr>
          <p:cNvSpPr/>
          <p:nvPr/>
        </p:nvSpPr>
        <p:spPr>
          <a:xfrm>
            <a:off x="6934200" y="4237038"/>
            <a:ext cx="304800" cy="350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0AA4BB-88A7-4CD0-ACA4-7DC810890EAB}"/>
              </a:ext>
            </a:extLst>
          </p:cNvPr>
          <p:cNvSpPr/>
          <p:nvPr/>
        </p:nvSpPr>
        <p:spPr>
          <a:xfrm>
            <a:off x="6553200" y="4828699"/>
            <a:ext cx="381000" cy="5022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ECF072-B55E-4146-8D41-7CA753354BC9}"/>
              </a:ext>
            </a:extLst>
          </p:cNvPr>
          <p:cNvSpPr txBox="1"/>
          <p:nvPr/>
        </p:nvSpPr>
        <p:spPr>
          <a:xfrm>
            <a:off x="5567166" y="4716384"/>
            <a:ext cx="10447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C1D26F-3ADB-4D3B-89CB-2467D1730175}"/>
              </a:ext>
            </a:extLst>
          </p:cNvPr>
          <p:cNvSpPr/>
          <p:nvPr/>
        </p:nvSpPr>
        <p:spPr>
          <a:xfrm>
            <a:off x="6548120" y="5293363"/>
            <a:ext cx="4603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7188FE-BE31-4008-A53E-FFCE39F3F47D}"/>
              </a:ext>
            </a:extLst>
          </p:cNvPr>
          <p:cNvSpPr/>
          <p:nvPr/>
        </p:nvSpPr>
        <p:spPr>
          <a:xfrm>
            <a:off x="6854818" y="4556047"/>
            <a:ext cx="4603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7B8AEB3C-CAF9-4120-85D0-23347DF9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Solution Design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19C48173-7843-4165-926F-0699099D5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1437"/>
            <a:ext cx="8229600" cy="5135563"/>
          </a:xfrm>
        </p:spPr>
        <p:txBody>
          <a:bodyPr/>
          <a:lstStyle/>
          <a:p>
            <a:pPr eaLnBrk="1" hangingPunct="1"/>
            <a:r>
              <a:rPr lang="en-US" sz="2400" dirty="0"/>
              <a:t>A series of stock photos would be selected to ensure that pre-trained model work in different environment. </a:t>
            </a:r>
          </a:p>
          <a:p>
            <a:pPr eaLnBrk="1" hangingPunct="1"/>
            <a:r>
              <a:rPr lang="en-US" altLang="en-US" sz="2400" dirty="0"/>
              <a:t>Using image classification and segmentation in </a:t>
            </a:r>
            <a:r>
              <a:rPr lang="en-US" altLang="en-US" sz="2400" dirty="0" err="1"/>
              <a:t>Roboflow</a:t>
            </a:r>
            <a:r>
              <a:rPr lang="en-US" altLang="en-US" sz="2400" dirty="0"/>
              <a:t>, the model would detect if safety helmet is wore</a:t>
            </a: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endParaRPr lang="en-US" altLang="en-US" sz="2400" dirty="0"/>
          </a:p>
          <a:p>
            <a:pPr eaLnBrk="1" hangingPunct="1"/>
            <a:r>
              <a:rPr lang="en-US" sz="2400" dirty="0"/>
              <a:t>If there is detection that safety helmet is not wore, a notification would be triggered to the respective department to confirm and investigate</a:t>
            </a:r>
            <a:endParaRPr lang="en-US" altLang="en-US" sz="2800" dirty="0"/>
          </a:p>
          <a:p>
            <a:pPr eaLnBrk="1" hangingPunct="1"/>
            <a:endParaRPr lang="en-US" alt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4F82B1-ED1A-4122-BB27-5286B875D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933099"/>
            <a:ext cx="6638989" cy="20586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09EF9D97-50A4-4B6A-86DB-A38BFB4BB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Data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DFF291EF-34B0-43A3-9EBD-67151D1A2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Data would be collected via photos of cassettes with / without safety helmet for training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B8F63-F330-4166-9A2A-E0C0906D5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562282"/>
            <a:ext cx="3352800" cy="27464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0A6A1B-B147-4CC9-9F40-A90A7350B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525" y="3552122"/>
            <a:ext cx="3114675" cy="2873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E58978-0670-4F75-97F2-72B6BB19249C}"/>
              </a:ext>
            </a:extLst>
          </p:cNvPr>
          <p:cNvSpPr txBox="1"/>
          <p:nvPr/>
        </p:nvSpPr>
        <p:spPr>
          <a:xfrm>
            <a:off x="1752600" y="324433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With safety helmet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2F5E5E-2287-4541-8B2C-99FEB0E43C94}"/>
              </a:ext>
            </a:extLst>
          </p:cNvPr>
          <p:cNvSpPr txBox="1"/>
          <p:nvPr/>
        </p:nvSpPr>
        <p:spPr>
          <a:xfrm>
            <a:off x="5295900" y="324433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Without safety helmet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63FC0348-346D-4CF5-9EC9-F79A2DA0A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Results (interim)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FDD438-6440-4E6A-9691-B9B8DCFCF4B2}"/>
              </a:ext>
            </a:extLst>
          </p:cNvPr>
          <p:cNvSpPr txBox="1"/>
          <p:nvPr/>
        </p:nvSpPr>
        <p:spPr>
          <a:xfrm>
            <a:off x="6278880" y="6015335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Incorrect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3A7A1-C42A-423A-B250-D5D396E18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51" y="3500272"/>
            <a:ext cx="2601359" cy="2586351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A317261-F11D-46D8-880F-E8101E6D2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800" dirty="0" err="1"/>
              <a:t>Roboflow</a:t>
            </a:r>
            <a:r>
              <a:rPr lang="en-US" altLang="en-US" sz="2800" dirty="0"/>
              <a:t> is used to train for safety helmet detection. However, the accuracy is still lacking in actual scenario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106A8B-E932-42D5-B756-00A11F642B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71"/>
          <a:stretch/>
        </p:blipFill>
        <p:spPr>
          <a:xfrm>
            <a:off x="6248400" y="3505200"/>
            <a:ext cx="2601359" cy="25548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94ADA5-29A0-4F45-BB41-30A1601DD449}"/>
              </a:ext>
            </a:extLst>
          </p:cNvPr>
          <p:cNvSpPr txBox="1"/>
          <p:nvPr/>
        </p:nvSpPr>
        <p:spPr>
          <a:xfrm>
            <a:off x="990600" y="6015335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Correct Detection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3DA41BE-6B16-44B3-9CF1-90E178E03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639" y="3499990"/>
            <a:ext cx="2627363" cy="25548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C5CCD7C-661C-4AC5-AAE1-C839E4385076}"/>
              </a:ext>
            </a:extLst>
          </p:cNvPr>
          <p:cNvSpPr txBox="1"/>
          <p:nvPr/>
        </p:nvSpPr>
        <p:spPr>
          <a:xfrm>
            <a:off x="3619500" y="6024440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Correct Detection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4F4AA9-39ED-4D5E-B6AD-B2340E4F60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2830" y="2769676"/>
            <a:ext cx="5029200" cy="6798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8FDDE8B4C6C84D90DC8CD43E82CD9B" ma:contentTypeVersion="14" ma:contentTypeDescription="Create a new document." ma:contentTypeScope="" ma:versionID="bfcc88e97655e567cf87a1ca61895111">
  <xsd:schema xmlns:xsd="http://www.w3.org/2001/XMLSchema" xmlns:xs="http://www.w3.org/2001/XMLSchema" xmlns:p="http://schemas.microsoft.com/office/2006/metadata/properties" xmlns:ns3="b8addac9-d6c0-421e-95cb-9410a5b27e88" xmlns:ns4="c62b425e-e354-45d4-9470-127208a4966a" targetNamespace="http://schemas.microsoft.com/office/2006/metadata/properties" ma:root="true" ma:fieldsID="494c7fae897fea50c1033990a92bd509" ns3:_="" ns4:_="">
    <xsd:import namespace="b8addac9-d6c0-421e-95cb-9410a5b27e88"/>
    <xsd:import namespace="c62b425e-e354-45d4-9470-127208a496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addac9-d6c0-421e-95cb-9410a5b27e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2b425e-e354-45d4-9470-127208a4966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D2BE76-C0BE-4DAE-B133-A9B2645D768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A63F68-BF52-4C67-A60D-2B0F9A5B3302}">
  <ds:schemaRefs>
    <ds:schemaRef ds:uri="b8addac9-d6c0-421e-95cb-9410a5b27e88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c62b425e-e354-45d4-9470-127208a4966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01C09B5-C0FC-4C70-85A1-B6F9412FF1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addac9-d6c0-421e-95cb-9410a5b27e88"/>
    <ds:schemaRef ds:uri="c62b425e-e354-45d4-9470-127208a496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Office PowerPoint</Application>
  <PresentationFormat>On-screen Show (4:3)</PresentationFormat>
  <Paragraphs>74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C3879C Capstone Project </vt:lpstr>
      <vt:lpstr>Problem Statement</vt:lpstr>
      <vt:lpstr>Problem Statement</vt:lpstr>
      <vt:lpstr>Problem Statement</vt:lpstr>
      <vt:lpstr>Project Specification</vt:lpstr>
      <vt:lpstr>Project Methodology / Approach</vt:lpstr>
      <vt:lpstr>Solution Design</vt:lpstr>
      <vt:lpstr>Data</vt:lpstr>
      <vt:lpstr>Results (interim)</vt:lpstr>
      <vt:lpstr>Challenges</vt:lpstr>
      <vt:lpstr>Project Schedule</vt:lpstr>
    </vt:vector>
  </TitlesOfParts>
  <Company>Republic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Evaluation Template</dc:title>
  <dc:creator>deborah_zhou</dc:creator>
  <cp:lastModifiedBy>Lim, Zhao Hong</cp:lastModifiedBy>
  <cp:revision>31</cp:revision>
  <dcterms:created xsi:type="dcterms:W3CDTF">2011-04-11T03:57:31Z</dcterms:created>
  <dcterms:modified xsi:type="dcterms:W3CDTF">2023-03-08T09:21:47Z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0x010100618FDDE8B4C6C84D90DC8CD43E82CD9B</vt:lpwstr>
  </property>
  <property fmtid="{D5CDD505-2E9C-101B-9397-08002B2CF9AE}" pid="3" name="_dlc_DocIdItemGuid">
    <vt:lpwstr>969bb19c-be8b-49ff-b1ba-3672208d3278</vt:lpwstr>
  </property>
  <property fmtid="{D5CDD505-2E9C-101B-9397-08002B2CF9AE}" pid="4" name="MSIP_Label_b70f6a2e-9a0b-44bc-9fcb-55781401e2f0_Enabled">
    <vt:lpwstr>true</vt:lpwstr>
  </property>
  <property fmtid="{D5CDD505-2E9C-101B-9397-08002B2CF9AE}" pid="5" name="MSIP_Label_b70f6a2e-9a0b-44bc-9fcb-55781401e2f0_SetDate">
    <vt:lpwstr>2021-08-16T01:06:26Z</vt:lpwstr>
  </property>
  <property fmtid="{D5CDD505-2E9C-101B-9397-08002B2CF9AE}" pid="6" name="MSIP_Label_b70f6a2e-9a0b-44bc-9fcb-55781401e2f0_Method">
    <vt:lpwstr>Standard</vt:lpwstr>
  </property>
  <property fmtid="{D5CDD505-2E9C-101B-9397-08002B2CF9AE}" pid="7" name="MSIP_Label_b70f6a2e-9a0b-44bc-9fcb-55781401e2f0_Name">
    <vt:lpwstr>NON-SENSITIVE</vt:lpwstr>
  </property>
  <property fmtid="{D5CDD505-2E9C-101B-9397-08002B2CF9AE}" pid="8" name="MSIP_Label_b70f6a2e-9a0b-44bc-9fcb-55781401e2f0_SiteId">
    <vt:lpwstr>f688b0d0-79f0-40a4-8644-35fcdee9d0f3</vt:lpwstr>
  </property>
  <property fmtid="{D5CDD505-2E9C-101B-9397-08002B2CF9AE}" pid="9" name="MSIP_Label_b70f6a2e-9a0b-44bc-9fcb-55781401e2f0_ActionId">
    <vt:lpwstr>6c4e9e75-9ef6-4059-b695-07cd13bf9140</vt:lpwstr>
  </property>
  <property fmtid="{D5CDD505-2E9C-101B-9397-08002B2CF9AE}" pid="10" name="MSIP_Label_b70f6a2e-9a0b-44bc-9fcb-55781401e2f0_ContentBits">
    <vt:lpwstr>1</vt:lpwstr>
  </property>
</Properties>
</file>

<file path=docProps/thumbnail.jpeg>
</file>